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0" r:id="rId20"/>
  </p:sldIdLst>
  <p:sldSz cx="9144000" cy="5143500" type="screen16x9"/>
  <p:notesSz cx="6858000" cy="9144000"/>
  <p:embeddedFontLst>
    <p:embeddedFont>
      <p:font typeface="Alegreya" panose="020B0604020202020204" charset="0"/>
      <p:regular r:id="rId22"/>
      <p:bold r:id="rId23"/>
      <p:italic r:id="rId24"/>
      <p:boldItalic r:id="rId25"/>
    </p:embeddedFont>
    <p:embeddedFont>
      <p:font typeface="Cantata One" panose="02060503070700060704" charset="0"/>
      <p:regular r:id="rId26"/>
    </p:embeddedFont>
    <p:embeddedFont>
      <p:font typeface="Impact" panose="020B0806030902050204" pitchFamily="34" charset="0"/>
      <p:regular r:id="rId27"/>
    </p:embeddedFont>
    <p:embeddedFont>
      <p:font typeface="Gloria Hallelujah" panose="020B0604020202020204" charset="0"/>
      <p:regular r:id="rId28"/>
    </p:embeddedFont>
    <p:embeddedFont>
      <p:font typeface="Oswald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5eddda9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5eddda9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5eddda9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5eddda9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5eddda91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5eddda91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5eddda91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5eddda91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5eddda91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5eddda91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5eddda91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5eddda91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5fa49c3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5fa49c3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13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5fa49c37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5fa49c37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85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5fa49c37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5fa49c37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004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5fa49c37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5fa49c37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944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5eddda91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5eddda91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5eddda91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5eddda91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5eddda91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5eddda91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5eddda91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5eddda91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5eddda91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5eddda91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5eddda91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5eddda91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5eddda91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5eddda91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5eddda91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5eddda91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5eddda91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5eddda91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Artista famoso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9600"/>
            <a:ext cx="2808000" cy="1868597"/>
          </a:xfrm>
          <a:prstGeom prst="rect">
            <a:avLst/>
          </a:prstGeom>
          <a:noFill/>
          <a:ln>
            <a:noFill/>
          </a:ln>
          <a:effectLst>
            <a:outerShdw blurRad="542925" dist="514350" dir="2160000" algn="bl" rotWithShape="0">
              <a:srgbClr val="9FC5E8">
                <a:alpha val="50000"/>
              </a:srgbClr>
            </a:outerShdw>
            <a:reflection stA="94000" endPos="30000" dist="38100" dir="5400000" fadeDir="5400012" sy="-100000" algn="bl" rotWithShape="0"/>
          </a:effectLst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975" y="152400"/>
            <a:ext cx="3909596" cy="48387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163300" y="152400"/>
            <a:ext cx="2808000" cy="15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 es un artista, </a:t>
            </a:r>
            <a:b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</a:b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un pintor y </a:t>
            </a:r>
            <a:b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</a:b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un escultor. 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435050" y="1874900"/>
            <a:ext cx="4737300" cy="27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3300"/>
                </a:solidFill>
              </a:rPr>
              <a:t>Aquí el cuadro se llama:</a:t>
            </a:r>
            <a:r>
              <a:rPr lang="en" sz="2400"/>
              <a:t> 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 “El matador”</a:t>
            </a:r>
            <a:endParaRPr sz="3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663300"/>
                </a:solidFill>
              </a:rPr>
              <a:t>Su estilo se llama “</a:t>
            </a:r>
            <a:r>
              <a:rPr lang="en" sz="1800">
                <a:solidFill>
                  <a:srgbClr val="0B5394"/>
                </a:solidFill>
                <a:highlight>
                  <a:srgbClr val="FFFFFF"/>
                </a:highlight>
                <a:latin typeface="Impact"/>
                <a:ea typeface="Impact"/>
                <a:cs typeface="Impact"/>
                <a:sym typeface="Impact"/>
              </a:rPr>
              <a:t>Boterismo.</a:t>
            </a:r>
            <a:r>
              <a:rPr lang="en" sz="2400" b="1">
                <a:solidFill>
                  <a:srgbClr val="663300"/>
                </a:solidFill>
              </a:rPr>
              <a:t>” </a:t>
            </a:r>
            <a:br>
              <a:rPr lang="en" sz="2400" b="1">
                <a:solidFill>
                  <a:srgbClr val="663300"/>
                </a:solidFill>
              </a:rPr>
            </a:br>
            <a:r>
              <a:rPr lang="en" sz="2400" b="1">
                <a:solidFill>
                  <a:srgbClr val="663300"/>
                </a:solidFill>
              </a:rPr>
              <a:t>Es de figuras y personas </a:t>
            </a:r>
            <a:r>
              <a:rPr lang="en" sz="2400" b="1" u="sng">
                <a:solidFill>
                  <a:srgbClr val="663300"/>
                </a:solidFill>
                <a:highlight>
                  <a:srgbClr val="CFE2F3"/>
                </a:highlight>
              </a:rPr>
              <a:t>exageradas</a:t>
            </a:r>
            <a:r>
              <a:rPr lang="en" sz="2400" b="1">
                <a:solidFill>
                  <a:srgbClr val="663300"/>
                </a:solidFill>
              </a:rPr>
              <a:t>. También, él pinta (</a:t>
            </a:r>
            <a:r>
              <a:rPr lang="en" sz="2000" i="1">
                <a:solidFill>
                  <a:srgbClr val="663300"/>
                </a:solidFill>
              </a:rPr>
              <a:t>he paints</a:t>
            </a:r>
            <a:r>
              <a:rPr lang="en" sz="2400" b="1">
                <a:solidFill>
                  <a:srgbClr val="663300"/>
                </a:solidFill>
              </a:rPr>
              <a:t>) </a:t>
            </a:r>
            <a:r>
              <a:rPr lang="en" sz="2400" b="1" u="sng">
                <a:solidFill>
                  <a:srgbClr val="663300"/>
                </a:solidFill>
                <a:highlight>
                  <a:srgbClr val="CFE2F3"/>
                </a:highlight>
              </a:rPr>
              <a:t>personas grandes</a:t>
            </a:r>
            <a:r>
              <a:rPr lang="en" sz="2400" b="1">
                <a:solidFill>
                  <a:srgbClr val="663300"/>
                </a:solidFill>
              </a:rPr>
              <a:t>.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3650" y="152400"/>
            <a:ext cx="3171811" cy="4838700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33350" dir="5400000" algn="bl" rotWithShape="0">
              <a:srgbClr val="9FC5E8">
                <a:alpha val="50000"/>
              </a:srgbClr>
            </a:outerShdw>
          </a:effectLst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6700" y="247313"/>
            <a:ext cx="1810251" cy="1360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146850" y="116300"/>
            <a:ext cx="8702700" cy="9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Gloria Hallelujah"/>
                <a:ea typeface="Gloria Hallelujah"/>
                <a:cs typeface="Gloria Hallelujah"/>
                <a:sym typeface="Gloria Hallelujah"/>
              </a:rPr>
              <a:t>Fernando Botero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/>
            </a:r>
            <a:b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</a:b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			</a:t>
            </a:r>
            <a:r>
              <a:rPr lang="en">
                <a:solidFill>
                  <a:srgbClr val="FF0000"/>
                </a:solidFill>
                <a:latin typeface="Cantata One"/>
                <a:ea typeface="Cantata One"/>
                <a:cs typeface="Cantata One"/>
                <a:sym typeface="Cantata One"/>
              </a:rPr>
              <a:t>¿Cuál es la fecha de su nacimiento? </a:t>
            </a:r>
            <a:endParaRPr sz="2000">
              <a:solidFill>
                <a:srgbClr val="FF0000"/>
              </a:solidFill>
              <a:latin typeface="Cantata One"/>
              <a:ea typeface="Cantata One"/>
              <a:cs typeface="Cantata One"/>
              <a:sym typeface="Cantata One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100" y="1327950"/>
            <a:ext cx="5687551" cy="30370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142" name="Google Shape;142;p23"/>
          <p:cNvSpPr/>
          <p:nvPr/>
        </p:nvSpPr>
        <p:spPr>
          <a:xfrm>
            <a:off x="7559200" y="1177125"/>
            <a:ext cx="1031400" cy="6108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3"/>
          <p:cNvSpPr/>
          <p:nvPr/>
        </p:nvSpPr>
        <p:spPr>
          <a:xfrm>
            <a:off x="5419250" y="3141050"/>
            <a:ext cx="741900" cy="6108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00" y="1177137"/>
            <a:ext cx="1827851" cy="22695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5" name="Google Shape;145;p23"/>
          <p:cNvSpPr txBox="1"/>
          <p:nvPr/>
        </p:nvSpPr>
        <p:spPr>
          <a:xfrm>
            <a:off x="291825" y="3720825"/>
            <a:ext cx="28704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Nació</a:t>
            </a:r>
            <a:r>
              <a:rPr lang="en" sz="2400"/>
              <a:t> el diecinueve de abril, 1932.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146850" y="116300"/>
            <a:ext cx="4548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Botero, </a:t>
            </a:r>
            <a:r>
              <a:rPr lang="en" sz="2000">
                <a:latin typeface="Gloria Hallelujah"/>
                <a:ea typeface="Gloria Hallelujah"/>
                <a:cs typeface="Gloria Hallelujah"/>
                <a:sym typeface="Gloria Hallelujah"/>
              </a:rPr>
              <a:t>el artista</a:t>
            </a:r>
            <a:endParaRPr sz="20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311700" y="1165450"/>
            <a:ext cx="7058700" cy="38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F8F9FA"/>
                </a:highlight>
              </a:rPr>
              <a:t>Su fecha de nacimiento: </a:t>
            </a:r>
            <a:br>
              <a:rPr lang="en" sz="2400" b="1">
                <a:highlight>
                  <a:srgbClr val="F8F9FA"/>
                </a:highlight>
              </a:rPr>
            </a:br>
            <a:r>
              <a:rPr lang="en" sz="2400" b="1">
                <a:solidFill>
                  <a:schemeClr val="dk1"/>
                </a:solidFill>
                <a:highlight>
                  <a:srgbClr val="F8F9FA"/>
                </a:highlight>
              </a:rPr>
              <a:t>Él nació</a:t>
            </a:r>
            <a: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  <a:t> el diecinueve de abril </a:t>
            </a:r>
            <a:b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</a:br>
            <a: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  <a:t>del año mil novecientos treinta y dos.</a:t>
            </a:r>
            <a:r>
              <a:rPr lang="en" sz="1800">
                <a:solidFill>
                  <a:schemeClr val="dk1"/>
                </a:solidFill>
                <a:highlight>
                  <a:srgbClr val="F8F9FA"/>
                </a:highlight>
              </a:rPr>
              <a:t> (1932)</a:t>
            </a:r>
            <a: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  <a:t> </a:t>
            </a:r>
            <a:endParaRPr sz="24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F8F9FA"/>
                </a:highlight>
              </a:rPr>
              <a:t>Su edad </a:t>
            </a:r>
            <a:r>
              <a:rPr lang="en" sz="2400">
                <a:highlight>
                  <a:srgbClr val="F8F9FA"/>
                </a:highlight>
              </a:rPr>
              <a:t>(age)</a:t>
            </a:r>
            <a:r>
              <a:rPr lang="en" sz="2400" b="1">
                <a:highlight>
                  <a:srgbClr val="F8F9FA"/>
                </a:highlight>
              </a:rPr>
              <a:t>: </a:t>
            </a:r>
            <a: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  <a:t/>
            </a:r>
            <a:b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</a:br>
            <a:r>
              <a:rPr lang="en" sz="2400" b="1">
                <a:solidFill>
                  <a:schemeClr val="dk1"/>
                </a:solidFill>
                <a:highlight>
                  <a:srgbClr val="F8F9FA"/>
                </a:highlight>
              </a:rPr>
              <a:t>Él está viva y tiene</a:t>
            </a:r>
            <a:r>
              <a:rPr lang="en" sz="2400">
                <a:solidFill>
                  <a:schemeClr val="dk1"/>
                </a:solidFill>
                <a:highlight>
                  <a:srgbClr val="F8F9FA"/>
                </a:highlight>
              </a:rPr>
              <a:t> ochenta y seis años. </a:t>
            </a:r>
            <a:r>
              <a:rPr lang="en" sz="1800">
                <a:solidFill>
                  <a:schemeClr val="dk1"/>
                </a:solidFill>
                <a:highlight>
                  <a:srgbClr val="F8F9FA"/>
                </a:highlight>
              </a:rPr>
              <a:t>(86 años)</a:t>
            </a: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500" y="179575"/>
            <a:ext cx="3276776" cy="217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163300" y="152400"/>
            <a:ext cx="2808000" cy="15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 </a:t>
            </a:r>
            <a:r>
              <a:rPr lang="en" sz="3600">
                <a:latin typeface="Alegreya"/>
                <a:ea typeface="Alegreya"/>
                <a:cs typeface="Alegreya"/>
                <a:sym typeface="Alegreya"/>
              </a:rPr>
              <a:t>es un pintor.</a:t>
            </a:r>
            <a:endParaRPr sz="3600">
              <a:solidFill>
                <a:schemeClr val="dk2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163300" y="1702500"/>
            <a:ext cx="1892100" cy="3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Pintura </a:t>
            </a:r>
            <a: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de una familia </a:t>
            </a:r>
            <a:endParaRPr sz="180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130" y="233787"/>
            <a:ext cx="1722350" cy="2627525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271463" dist="133350" dir="5400000" algn="bl" rotWithShape="0">
              <a:srgbClr val="9FC5E8">
                <a:alpha val="50000"/>
              </a:srgbClr>
            </a:outerShdw>
          </a:effectLst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150" y="152388"/>
            <a:ext cx="1810251" cy="1360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5">
            <a:alphaModFix/>
          </a:blip>
          <a:srcRect l="24140" r="26229"/>
          <a:stretch/>
        </p:blipFill>
        <p:spPr>
          <a:xfrm>
            <a:off x="2635675" y="2871411"/>
            <a:ext cx="1568762" cy="2108388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300" y="2500672"/>
            <a:ext cx="2059304" cy="2486699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3" name="Google Shape;16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6750" y="2702825"/>
            <a:ext cx="1952841" cy="2266901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8">
            <a:alphaModFix/>
          </a:blip>
          <a:srcRect l="6768"/>
          <a:stretch/>
        </p:blipFill>
        <p:spPr>
          <a:xfrm>
            <a:off x="7552975" y="3230225"/>
            <a:ext cx="1462500" cy="1806775"/>
          </a:xfrm>
          <a:prstGeom prst="rect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65" name="Google Shape;165;p25"/>
          <p:cNvCxnSpPr/>
          <p:nvPr/>
        </p:nvCxnSpPr>
        <p:spPr>
          <a:xfrm>
            <a:off x="936225" y="2088050"/>
            <a:ext cx="149400" cy="22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2527475" y="2088038"/>
            <a:ext cx="18921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Pintura </a:t>
            </a:r>
            <a: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de Mona Lisa </a:t>
            </a:r>
            <a:endParaRPr sz="180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4651400" y="1955238"/>
            <a:ext cx="18921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Pintura </a:t>
            </a:r>
            <a: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de </a:t>
            </a:r>
            <a:b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</a:br>
            <a: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una naranja </a:t>
            </a:r>
            <a:endParaRPr sz="180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5207025" y="233763"/>
            <a:ext cx="18921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Pintura </a:t>
            </a:r>
            <a: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de un matador </a:t>
            </a:r>
            <a:endParaRPr sz="180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1"/>
          </p:nvPr>
        </p:nvSpPr>
        <p:spPr>
          <a:xfrm>
            <a:off x="5623725" y="1409925"/>
            <a:ext cx="12309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Pintura </a:t>
            </a:r>
            <a:r>
              <a:rPr lang="en" sz="1800">
                <a:solidFill>
                  <a:srgbClr val="000000"/>
                </a:solidFill>
                <a:latin typeface="Alegreya"/>
                <a:ea typeface="Alegreya"/>
                <a:cs typeface="Alegreya"/>
                <a:sym typeface="Alegreya"/>
              </a:rPr>
              <a:t>de un baile</a:t>
            </a:r>
            <a:endParaRPr sz="1800">
              <a:solidFill>
                <a:srgbClr val="000000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cxnSp>
        <p:nvCxnSpPr>
          <p:cNvPr id="170" name="Google Shape;170;p25"/>
          <p:cNvCxnSpPr/>
          <p:nvPr/>
        </p:nvCxnSpPr>
        <p:spPr>
          <a:xfrm>
            <a:off x="3048681" y="2432611"/>
            <a:ext cx="233700" cy="37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25"/>
          <p:cNvCxnSpPr>
            <a:stCxn id="168" idx="2"/>
          </p:cNvCxnSpPr>
          <p:nvPr/>
        </p:nvCxnSpPr>
        <p:spPr>
          <a:xfrm>
            <a:off x="6153075" y="631563"/>
            <a:ext cx="858900" cy="10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6510500" y="1803000"/>
            <a:ext cx="777000" cy="139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5861425" y="2314400"/>
            <a:ext cx="167100" cy="25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4" name="Google Shape;174;p25"/>
          <p:cNvSpPr/>
          <p:nvPr/>
        </p:nvSpPr>
        <p:spPr>
          <a:xfrm>
            <a:off x="1289275" y="740775"/>
            <a:ext cx="1312200" cy="4983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23664" b="10913"/>
          <a:stretch/>
        </p:blipFill>
        <p:spPr>
          <a:xfrm>
            <a:off x="6883782" y="1225100"/>
            <a:ext cx="2161868" cy="3793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0" name="Google Shape;180;p26"/>
          <p:cNvSpPr txBox="1"/>
          <p:nvPr/>
        </p:nvSpPr>
        <p:spPr>
          <a:xfrm>
            <a:off x="6333500" y="59000"/>
            <a:ext cx="28104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Fernando Botero </a:t>
            </a:r>
            <a:br>
              <a:rPr lang="en" sz="24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</a:br>
            <a:r>
              <a:rPr lang="en" sz="32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es un escultor.</a:t>
            </a:r>
            <a:endParaRPr sz="3200">
              <a:solidFill>
                <a:schemeClr val="dk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25" y="2911150"/>
            <a:ext cx="2731725" cy="2046150"/>
          </a:xfrm>
          <a:prstGeom prst="rect">
            <a:avLst/>
          </a:prstGeom>
          <a:noFill/>
          <a:ln>
            <a:noFill/>
          </a:ln>
          <a:effectLst>
            <a:outerShdw blurRad="157163" dist="142875" dir="33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225" y="197502"/>
            <a:ext cx="1726025" cy="2301376"/>
          </a:xfrm>
          <a:prstGeom prst="rect">
            <a:avLst/>
          </a:prstGeom>
          <a:noFill/>
          <a:ln>
            <a:noFill/>
          </a:ln>
          <a:effectLst>
            <a:outerShdw blurRad="157163" dist="142875" dir="33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6">
            <a:alphaModFix/>
          </a:blip>
          <a:srcRect r="11347"/>
          <a:stretch/>
        </p:blipFill>
        <p:spPr>
          <a:xfrm>
            <a:off x="3578385" y="2985150"/>
            <a:ext cx="2243715" cy="1898150"/>
          </a:xfrm>
          <a:prstGeom prst="rect">
            <a:avLst/>
          </a:prstGeom>
          <a:noFill/>
          <a:ln>
            <a:noFill/>
          </a:ln>
          <a:effectLst>
            <a:outerShdw blurRad="157163" dist="142875" dir="33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4" name="Google Shape;18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4012" y="142575"/>
            <a:ext cx="2731725" cy="2046167"/>
          </a:xfrm>
          <a:prstGeom prst="rect">
            <a:avLst/>
          </a:prstGeom>
          <a:noFill/>
          <a:ln>
            <a:noFill/>
          </a:ln>
          <a:effectLst>
            <a:outerShdw blurRad="157163" dist="142875" dir="33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5" name="Google Shape;185;p26"/>
          <p:cNvSpPr txBox="1"/>
          <p:nvPr/>
        </p:nvSpPr>
        <p:spPr>
          <a:xfrm>
            <a:off x="2134100" y="2188750"/>
            <a:ext cx="31569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legreya"/>
                <a:ea typeface="Alegreya"/>
                <a:cs typeface="Alegreya"/>
                <a:sym typeface="Alegreya"/>
              </a:rPr>
              <a:t>Escultura de una cara, un pájaro, un gato y una mujer.</a:t>
            </a:r>
            <a:endParaRPr sz="18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7369200" y="577925"/>
            <a:ext cx="1560600" cy="4983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2531" r="2286" b="6200"/>
          <a:stretch/>
        </p:blipFill>
        <p:spPr>
          <a:xfrm>
            <a:off x="0" y="433000"/>
            <a:ext cx="9144000" cy="4277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descr="Image result for instagram transparen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700" y="3632250"/>
            <a:ext cx="1365551" cy="13655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7267775" y="3281550"/>
            <a:ext cx="18174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@hola_latinoamerica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83004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7524100" y="4617250"/>
            <a:ext cx="1488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Bavkgrounf images: http://www.chimuadventures.com/blog/wp-content/uploads/2017/09/shutterstock_357037127.jpg</a:t>
            </a:r>
            <a:endParaRPr sz="600">
              <a:solidFill>
                <a:srgbClr val="FFFFFF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7522" t="10450" r="9081" b="6076"/>
          <a:stretch/>
        </p:blipFill>
        <p:spPr>
          <a:xfrm>
            <a:off x="0" y="22375"/>
            <a:ext cx="83631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 descr="Image result for instagram transparen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700" y="3632250"/>
            <a:ext cx="1365551" cy="13655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 rot="5400000">
            <a:off x="7834200" y="2396400"/>
            <a:ext cx="18174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@hola_latinoamerica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98746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Botero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1950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@hola_latinoamerica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16804" t="10739" r="20680" b="6204"/>
          <a:stretch/>
        </p:blipFill>
        <p:spPr>
          <a:xfrm>
            <a:off x="2178626" y="0"/>
            <a:ext cx="6965376" cy="520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descr="Image result for instagram transparen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524075"/>
            <a:ext cx="1365551" cy="1365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9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7524100" y="4617250"/>
            <a:ext cx="1488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Bavkgrounf images: http://www.chimuadventures.com/blog/wp-content/uploads/2017/09/shutterstock_357037127.jpg</a:t>
            </a:r>
            <a:endParaRPr sz="600">
              <a:solidFill>
                <a:srgbClr val="FFFFFF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835" t="12502" r="3084" b="5624"/>
          <a:stretch/>
        </p:blipFill>
        <p:spPr>
          <a:xfrm>
            <a:off x="0" y="0"/>
            <a:ext cx="88588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descr="Image result for instagram transparen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700" y="3632250"/>
            <a:ext cx="1365551" cy="13655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8059950" y="2396400"/>
            <a:ext cx="18174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@hola_latinoamerica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524459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Artista famoso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9600"/>
            <a:ext cx="2808000" cy="1868597"/>
          </a:xfrm>
          <a:prstGeom prst="rect">
            <a:avLst/>
          </a:prstGeom>
          <a:noFill/>
          <a:ln>
            <a:noFill/>
          </a:ln>
          <a:effectLst>
            <a:outerShdw blurRad="542925" dist="514350" dir="2160000" algn="bl" rotWithShape="0">
              <a:srgbClr val="9FC5E8">
                <a:alpha val="50000"/>
              </a:srgbClr>
            </a:outerShdw>
            <a:reflection stA="94000" endPos="30000" dist="38100" dir="5400000" fadeDir="5400012" sy="-100000" algn="bl" rotWithShape="0"/>
          </a:effectLst>
        </p:spPr>
      </p:pic>
      <p:sp>
        <p:nvSpPr>
          <p:cNvPr id="194" name="Google Shape;194;p27"/>
          <p:cNvSpPr txBox="1"/>
          <p:nvPr/>
        </p:nvSpPr>
        <p:spPr>
          <a:xfrm>
            <a:off x="4169875" y="249150"/>
            <a:ext cx="4632000" cy="4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0B5394"/>
                </a:solidFill>
                <a:latin typeface="Alegreya"/>
                <a:ea typeface="Alegreya"/>
                <a:cs typeface="Alegreya"/>
                <a:sym typeface="Alegreya"/>
              </a:rPr>
              <a:t>Preguntas sobre el artista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: </a:t>
            </a:r>
            <a:br>
              <a:rPr lang="en" sz="2400">
                <a:latin typeface="Alegreya"/>
                <a:ea typeface="Alegreya"/>
                <a:cs typeface="Alegreya"/>
                <a:sym typeface="Alegreya"/>
              </a:rPr>
            </a:b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 se llama el artista famoso?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¿De </a:t>
            </a:r>
            <a:r>
              <a:rPr lang="en" sz="2400" b="1">
                <a:latin typeface="Alegreya"/>
                <a:ea typeface="Alegreya"/>
                <a:cs typeface="Alegreya"/>
                <a:sym typeface="Alegreya"/>
              </a:rPr>
              <a:t>dónde 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es el artista?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 es su estilo?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Qué</a:t>
            </a: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tipo de artista es él? </a:t>
            </a: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Cuándo</a:t>
            </a: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nació Fernando Botero? </a:t>
            </a: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Artista famoso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9600"/>
            <a:ext cx="2808000" cy="1868597"/>
          </a:xfrm>
          <a:prstGeom prst="rect">
            <a:avLst/>
          </a:prstGeom>
          <a:noFill/>
          <a:ln>
            <a:noFill/>
          </a:ln>
          <a:effectLst>
            <a:outerShdw blurRad="542925" dist="514350" dir="2160000" algn="bl" rotWithShape="0">
              <a:srgbClr val="9FC5E8">
                <a:alpha val="50000"/>
              </a:srgbClr>
            </a:outerShdw>
            <a:reflection stA="94000" endPos="30000" dist="38100" dir="5400000" fadeDir="5400012" sy="-100000" algn="bl" rotWithShape="0"/>
          </a:effectLst>
        </p:spPr>
      </p:pic>
      <p:sp>
        <p:nvSpPr>
          <p:cNvPr id="64" name="Google Shape;64;p14"/>
          <p:cNvSpPr txBox="1"/>
          <p:nvPr/>
        </p:nvSpPr>
        <p:spPr>
          <a:xfrm>
            <a:off x="4169875" y="249150"/>
            <a:ext cx="4632000" cy="4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0B5394"/>
                </a:solidFill>
                <a:latin typeface="Alegreya"/>
                <a:ea typeface="Alegreya"/>
                <a:cs typeface="Alegreya"/>
                <a:sym typeface="Alegreya"/>
              </a:rPr>
              <a:t>Preguntas sobre el artista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: </a:t>
            </a:r>
            <a:br>
              <a:rPr lang="en" sz="2400">
                <a:latin typeface="Alegreya"/>
                <a:ea typeface="Alegreya"/>
                <a:cs typeface="Alegreya"/>
                <a:sym typeface="Alegreya"/>
              </a:rPr>
            </a:b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 se llama el artista famoso?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¿De </a:t>
            </a:r>
            <a:r>
              <a:rPr lang="en" sz="2400" b="1">
                <a:latin typeface="Alegreya"/>
                <a:ea typeface="Alegreya"/>
                <a:cs typeface="Alegreya"/>
                <a:sym typeface="Alegreya"/>
              </a:rPr>
              <a:t>dónde 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es el artista?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n" sz="2400">
                <a:latin typeface="Alegreya"/>
                <a:ea typeface="Alegreya"/>
                <a:cs typeface="Alegreya"/>
                <a:sym typeface="Alegreya"/>
              </a:rPr>
              <a:t> es su estilo?</a:t>
            </a: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Qué</a:t>
            </a: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tipo de artista es él? </a:t>
            </a: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sz="2400" b="1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Cuándo</a:t>
            </a:r>
            <a:r>
              <a:rPr lang="en" sz="2400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rPr>
              <a:t> nació Fernando Botero? </a:t>
            </a:r>
            <a:endParaRPr sz="2400">
              <a:solidFill>
                <a:schemeClr val="dk1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146850" y="3465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643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3300"/>
                </a:solidFill>
              </a:rPr>
              <a:t>Su estilo:</a:t>
            </a:r>
            <a:r>
              <a:rPr lang="en" sz="2400"/>
              <a:t>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personas y figuras </a:t>
            </a:r>
            <a:r>
              <a:rPr lang="en" sz="2400" b="1">
                <a:solidFill>
                  <a:schemeClr val="dk1"/>
                </a:solidFill>
              </a:rPr>
              <a:t>exageradas</a:t>
            </a:r>
            <a:r>
              <a:rPr lang="en" sz="2400">
                <a:solidFill>
                  <a:schemeClr val="dk1"/>
                </a:solidFill>
              </a:rPr>
              <a:t>;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“personas </a:t>
            </a:r>
            <a:r>
              <a:rPr lang="en" sz="2400" b="1">
                <a:solidFill>
                  <a:schemeClr val="dk1"/>
                </a:solidFill>
              </a:rPr>
              <a:t>grandes</a:t>
            </a:r>
            <a:r>
              <a:rPr lang="en" sz="2400">
                <a:solidFill>
                  <a:schemeClr val="dk1"/>
                </a:solidFill>
              </a:rPr>
              <a:t>”</a:t>
            </a:r>
            <a:endParaRPr sz="24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325" y="197500"/>
            <a:ext cx="5884200" cy="3309863"/>
          </a:xfrm>
          <a:prstGeom prst="rect">
            <a:avLst/>
          </a:prstGeom>
          <a:noFill/>
          <a:ln w="9525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" name="Google Shape;72;p15"/>
          <p:cNvSpPr/>
          <p:nvPr/>
        </p:nvSpPr>
        <p:spPr>
          <a:xfrm>
            <a:off x="402125" y="2045600"/>
            <a:ext cx="2307900" cy="236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2438" y="3332450"/>
            <a:ext cx="1253325" cy="1671100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42875" dir="33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 l="24140" r="26229"/>
          <a:stretch/>
        </p:blipFill>
        <p:spPr>
          <a:xfrm>
            <a:off x="5648500" y="2895161"/>
            <a:ext cx="1568762" cy="2108388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9982" y="3332450"/>
            <a:ext cx="1439590" cy="1671101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1437" y="3332450"/>
            <a:ext cx="1190988" cy="1729188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46850" y="3465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643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3300"/>
                </a:solidFill>
              </a:rPr>
              <a:t>Su estilo:</a:t>
            </a:r>
            <a:r>
              <a:rPr lang="en" sz="2400"/>
              <a:t>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personas y figuras </a:t>
            </a:r>
            <a:r>
              <a:rPr lang="en" sz="2400" b="1">
                <a:solidFill>
                  <a:schemeClr val="dk1"/>
                </a:solidFill>
              </a:rPr>
              <a:t>exageradas</a:t>
            </a:r>
            <a:r>
              <a:rPr lang="en" sz="2400">
                <a:solidFill>
                  <a:schemeClr val="dk1"/>
                </a:solidFill>
              </a:rPr>
              <a:t>;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“personas </a:t>
            </a:r>
            <a:r>
              <a:rPr lang="en" sz="2400" b="1">
                <a:solidFill>
                  <a:schemeClr val="dk1"/>
                </a:solidFill>
              </a:rPr>
              <a:t>grandes</a:t>
            </a:r>
            <a:r>
              <a:rPr lang="en" sz="2400">
                <a:solidFill>
                  <a:schemeClr val="dk1"/>
                </a:solidFill>
              </a:rPr>
              <a:t>”</a:t>
            </a:r>
            <a:endParaRPr sz="240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900" y="1102250"/>
            <a:ext cx="5884200" cy="3309863"/>
          </a:xfrm>
          <a:prstGeom prst="rect">
            <a:avLst/>
          </a:prstGeom>
          <a:noFill/>
          <a:ln w="9525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46850" y="3465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643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3300"/>
                </a:solidFill>
              </a:rPr>
              <a:t>Su estilo:</a:t>
            </a:r>
            <a:r>
              <a:rPr lang="en" sz="2400"/>
              <a:t>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personas y figuras </a:t>
            </a:r>
            <a:r>
              <a:rPr lang="en" sz="2400" b="1">
                <a:solidFill>
                  <a:schemeClr val="dk1"/>
                </a:solidFill>
              </a:rPr>
              <a:t>exageradas</a:t>
            </a:r>
            <a:r>
              <a:rPr lang="en" sz="2400">
                <a:solidFill>
                  <a:schemeClr val="dk1"/>
                </a:solidFill>
              </a:rPr>
              <a:t>;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“personas </a:t>
            </a:r>
            <a:r>
              <a:rPr lang="en" sz="2400" b="1">
                <a:solidFill>
                  <a:schemeClr val="dk1"/>
                </a:solidFill>
              </a:rPr>
              <a:t>grandes</a:t>
            </a:r>
            <a:r>
              <a:rPr lang="en" sz="2400">
                <a:solidFill>
                  <a:schemeClr val="dk1"/>
                </a:solidFill>
              </a:rPr>
              <a:t>”</a:t>
            </a:r>
            <a:endParaRPr sz="240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6100" y="346550"/>
            <a:ext cx="5904974" cy="44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46850" y="3465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643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3300"/>
                </a:solidFill>
              </a:rPr>
              <a:t>Su estilo:</a:t>
            </a:r>
            <a:r>
              <a:rPr lang="en" sz="2400"/>
              <a:t>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personas y figuras </a:t>
            </a:r>
            <a:r>
              <a:rPr lang="en" sz="2400" b="1">
                <a:solidFill>
                  <a:schemeClr val="dk1"/>
                </a:solidFill>
              </a:rPr>
              <a:t>exageradas</a:t>
            </a:r>
            <a:r>
              <a:rPr lang="en" sz="2400">
                <a:solidFill>
                  <a:schemeClr val="dk1"/>
                </a:solidFill>
              </a:rPr>
              <a:t>;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“personas </a:t>
            </a:r>
            <a:r>
              <a:rPr lang="en" sz="2400" b="1">
                <a:solidFill>
                  <a:schemeClr val="dk1"/>
                </a:solidFill>
              </a:rPr>
              <a:t>grandes</a:t>
            </a:r>
            <a:r>
              <a:rPr lang="en" sz="2400">
                <a:solidFill>
                  <a:schemeClr val="dk1"/>
                </a:solidFill>
              </a:rPr>
              <a:t>”</a:t>
            </a:r>
            <a:endParaRPr sz="2400"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625" y="187950"/>
            <a:ext cx="3311375" cy="48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3967175" y="346550"/>
            <a:ext cx="1568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figuras </a:t>
            </a:r>
            <a:r>
              <a:rPr lang="en" sz="1800" b="1">
                <a:solidFill>
                  <a:schemeClr val="dk1"/>
                </a:solidFill>
              </a:rPr>
              <a:t>exageradas</a:t>
            </a:r>
            <a:endParaRPr sz="1800"/>
          </a:p>
        </p:txBody>
      </p:sp>
      <p:cxnSp>
        <p:nvCxnSpPr>
          <p:cNvPr id="99" name="Google Shape;99;p18"/>
          <p:cNvCxnSpPr/>
          <p:nvPr/>
        </p:nvCxnSpPr>
        <p:spPr>
          <a:xfrm>
            <a:off x="5217825" y="926025"/>
            <a:ext cx="819900" cy="404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600" y="2615584"/>
            <a:ext cx="1568400" cy="21057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8"/>
          <p:cNvCxnSpPr>
            <a:endCxn id="100" idx="1"/>
          </p:cNvCxnSpPr>
          <p:nvPr/>
        </p:nvCxnSpPr>
        <p:spPr>
          <a:xfrm rot="10800000" flipH="1">
            <a:off x="2306400" y="3668466"/>
            <a:ext cx="697200" cy="9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46850" y="116300"/>
            <a:ext cx="4544400" cy="80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Botero, </a:t>
            </a:r>
            <a:r>
              <a:rPr lang="en" sz="2000">
                <a:latin typeface="Gloria Hallelujah"/>
                <a:ea typeface="Gloria Hallelujah"/>
                <a:cs typeface="Gloria Hallelujah"/>
                <a:sym typeface="Gloria Hallelujah"/>
              </a:rPr>
              <a:t>el artista</a:t>
            </a:r>
            <a:endParaRPr sz="20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205875" y="1957200"/>
            <a:ext cx="2764200" cy="122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</a:rPr>
              <a:t>Su nacionalidad:</a:t>
            </a:r>
            <a:r>
              <a:rPr lang="en" sz="2400"/>
              <a:t>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Él es de Colombia. 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6028600" y="42625"/>
            <a:ext cx="19635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D9EEB"/>
                </a:solidFill>
              </a:rPr>
              <a:t>Background image: https://kids.nationalgeographic.com/content/dam/kids/photos/Countries/A-G/Colombia-Country-Map-UPDT.ngsversion.1457984567954.jpg</a:t>
            </a:r>
            <a:endParaRPr sz="600">
              <a:solidFill>
                <a:srgbClr val="6D9EEB"/>
              </a:solidFill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3992850" y="1881700"/>
            <a:ext cx="69000" cy="756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3992850" y="1762150"/>
            <a:ext cx="6786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swald"/>
                <a:ea typeface="Oswald"/>
                <a:cs typeface="Oswald"/>
                <a:sym typeface="Oswald"/>
              </a:rPr>
              <a:t>Medellin</a:t>
            </a:r>
            <a:endParaRPr sz="1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1465700" y="2622175"/>
            <a:ext cx="1425000" cy="390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46850" y="116300"/>
            <a:ext cx="4425000" cy="80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Botero, </a:t>
            </a:r>
            <a:r>
              <a:rPr lang="en" sz="2000">
                <a:latin typeface="Gloria Hallelujah"/>
                <a:ea typeface="Gloria Hallelujah"/>
                <a:cs typeface="Gloria Hallelujah"/>
                <a:sym typeface="Gloria Hallelujah"/>
              </a:rPr>
              <a:t>el artista</a:t>
            </a:r>
            <a:endParaRPr sz="20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4078000" y="3415638"/>
            <a:ext cx="3446100" cy="122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5"/>
                </a:solidFill>
              </a:rPr>
              <a:t>Su nacionalidad:</a:t>
            </a:r>
            <a:r>
              <a:rPr lang="en" sz="2400">
                <a:solidFill>
                  <a:schemeClr val="accent5"/>
                </a:solidFill>
              </a:rPr>
              <a:t> </a:t>
            </a:r>
            <a:endParaRPr sz="24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- Colombiano</a:t>
            </a:r>
            <a:br>
              <a:rPr lang="en" sz="2000">
                <a:solidFill>
                  <a:schemeClr val="dk1"/>
                </a:solidFill>
              </a:rPr>
            </a:br>
            <a:r>
              <a:rPr lang="en" sz="2000">
                <a:solidFill>
                  <a:schemeClr val="dk1"/>
                </a:solidFill>
              </a:rPr>
              <a:t>- Es de Medellin, Colombia </a:t>
            </a: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7524100" y="4707700"/>
            <a:ext cx="14883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Bavkgrounf images: https://cdn.cnn.com/cnnnext/dam/assets/180315153021-colombia-medellin-houses.jpg</a:t>
            </a:r>
            <a:endParaRPr sz="600">
              <a:solidFill>
                <a:srgbClr val="FFFFFF"/>
              </a:solidFill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0592">
            <a:off x="242650" y="3223275"/>
            <a:ext cx="3059324" cy="1613825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146850" y="116300"/>
            <a:ext cx="4819800" cy="80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Fernando Botero, </a:t>
            </a:r>
            <a:r>
              <a:rPr lang="en" sz="2000">
                <a:latin typeface="Gloria Hallelujah"/>
                <a:ea typeface="Gloria Hallelujah"/>
                <a:cs typeface="Gloria Hallelujah"/>
                <a:sym typeface="Gloria Hallelujah"/>
              </a:rPr>
              <a:t>el artista</a:t>
            </a:r>
            <a:endParaRPr sz="20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4217250" y="4138375"/>
            <a:ext cx="4622700" cy="89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3300"/>
                </a:solidFill>
              </a:rPr>
              <a:t>Su nacionalidad:</a:t>
            </a:r>
            <a:r>
              <a:rPr lang="en" sz="2400"/>
              <a:t> </a:t>
            </a:r>
            <a:r>
              <a:rPr lang="en" sz="2400" b="1"/>
              <a:t>Colombiano</a:t>
            </a:r>
            <a:r>
              <a:rPr lang="en" sz="2400"/>
              <a:t/>
            </a:r>
            <a:br>
              <a:rPr lang="en" sz="2400"/>
            </a:br>
            <a:r>
              <a:rPr lang="en" sz="2400">
                <a:solidFill>
                  <a:schemeClr val="dk1"/>
                </a:solidFill>
              </a:rPr>
              <a:t>Medellín, Colombia  </a:t>
            </a: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  <a:highlight>
                <a:srgbClr val="F8F9FA"/>
              </a:highlight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7524100" y="4617250"/>
            <a:ext cx="1488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Bavkgrounf images: http://www.chimuadventures.com/blog/wp-content/uploads/2017/09/shutterstock_357037127.jpg</a:t>
            </a:r>
            <a:endParaRPr sz="600">
              <a:solidFill>
                <a:srgbClr val="FFFFFF"/>
              </a:solidFill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850" y="3212950"/>
            <a:ext cx="2281650" cy="15150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230</Words>
  <Application>Microsoft Office PowerPoint</Application>
  <PresentationFormat>On-screen Show (16:9)</PresentationFormat>
  <Paragraphs>83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Alegreya</vt:lpstr>
      <vt:lpstr>Cantata One</vt:lpstr>
      <vt:lpstr>Impact</vt:lpstr>
      <vt:lpstr>Gloria Hallelujah</vt:lpstr>
      <vt:lpstr>Arial</vt:lpstr>
      <vt:lpstr>Oswald</vt:lpstr>
      <vt:lpstr>Simple Light</vt:lpstr>
      <vt:lpstr>Artista famoso</vt:lpstr>
      <vt:lpstr>Artista famoso</vt:lpstr>
      <vt:lpstr>Fernando Botero</vt:lpstr>
      <vt:lpstr>Fernando Botero</vt:lpstr>
      <vt:lpstr>Fernando Botero</vt:lpstr>
      <vt:lpstr>Fernando Botero</vt:lpstr>
      <vt:lpstr>Fernando Botero, el artista</vt:lpstr>
      <vt:lpstr>Fernando Botero, el artista</vt:lpstr>
      <vt:lpstr>Fernando Botero, el artista</vt:lpstr>
      <vt:lpstr>Fernando Botero es un artista,  un pintor y  un escultor. </vt:lpstr>
      <vt:lpstr>Fernando Botero    ¿Cuál es la fecha de su nacimiento? </vt:lpstr>
      <vt:lpstr>Fernando Botero, el artista</vt:lpstr>
      <vt:lpstr>Fernando Botero es un pintor. </vt:lpstr>
      <vt:lpstr>PowerPoint Presentation</vt:lpstr>
      <vt:lpstr>PowerPoint Presentation</vt:lpstr>
      <vt:lpstr>PowerPoint Presentation</vt:lpstr>
      <vt:lpstr>Botero</vt:lpstr>
      <vt:lpstr>PowerPoint Presentation</vt:lpstr>
      <vt:lpstr>Artista famoso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Artista famoso</dc:title>
  <dc:creator>Robb, Jessica</dc:creator>
  <cp:lastModifiedBy>Robb, Jessica</cp:lastModifiedBy>
  <cp:revision>2</cp:revision>
  <dcterms:modified xsi:type="dcterms:W3CDTF">2018-11-19T20:44:05Z</dcterms:modified>
</cp:coreProperties>
</file>